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9" r:id="rId2"/>
    <p:sldId id="257" r:id="rId3"/>
    <p:sldId id="258" r:id="rId4"/>
    <p:sldId id="259" r:id="rId5"/>
    <p:sldId id="260" r:id="rId6"/>
    <p:sldId id="262" r:id="rId7"/>
    <p:sldId id="263" r:id="rId8"/>
    <p:sldId id="264" r:id="rId9"/>
    <p:sldId id="265" r:id="rId10"/>
    <p:sldId id="266" r:id="rId11"/>
    <p:sldId id="267" r:id="rId12"/>
    <p:sldId id="286" r:id="rId13"/>
    <p:sldId id="287" r:id="rId14"/>
    <p:sldId id="284" r:id="rId15"/>
    <p:sldId id="270" r:id="rId16"/>
    <p:sldId id="271" r:id="rId17"/>
    <p:sldId id="272" r:id="rId18"/>
    <p:sldId id="273" r:id="rId19"/>
    <p:sldId id="274" r:id="rId20"/>
    <p:sldId id="282" r:id="rId21"/>
    <p:sldId id="278" r:id="rId22"/>
    <p:sldId id="285"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0F9"/>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3AC5FF-0518-423A-A5FF-803933E18AE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6539159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AC5FF-0518-423A-A5FF-803933E18AE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373559448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AC5FF-0518-423A-A5FF-803933E18AE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20694406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AC5FF-0518-423A-A5FF-803933E18AE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6936394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3AC5FF-0518-423A-A5FF-803933E18AE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5678278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3AC5FF-0518-423A-A5FF-803933E18AE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9777461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3AC5FF-0518-423A-A5FF-803933E18AE9}"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22275071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3AC5FF-0518-423A-A5FF-803933E18AE9}"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29523613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AC5FF-0518-423A-A5FF-803933E18AE9}"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41280664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3AC5FF-0518-423A-A5FF-803933E18AE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7532094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3AC5FF-0518-423A-A5FF-803933E18AE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48C51-66E0-455F-BC0F-5A16E2A03189}" type="slidenum">
              <a:rPr lang="en-US" smtClean="0"/>
              <a:t>‹#›</a:t>
            </a:fld>
            <a:endParaRPr lang="en-US"/>
          </a:p>
        </p:txBody>
      </p:sp>
    </p:spTree>
    <p:extLst>
      <p:ext uri="{BB962C8B-B14F-4D97-AF65-F5344CB8AC3E}">
        <p14:creationId xmlns:p14="http://schemas.microsoft.com/office/powerpoint/2010/main" val="25559485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AC5FF-0518-423A-A5FF-803933E18AE9}" type="datetimeFigureOut">
              <a:rPr lang="en-US" smtClean="0"/>
              <a:t>9/10/2025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48C51-66E0-455F-BC0F-5A16E2A03189}" type="slidenum">
              <a:rPr lang="en-US" smtClean="0"/>
              <a:t>‹#›</a:t>
            </a:fld>
            <a:endParaRPr lang="en-US"/>
          </a:p>
        </p:txBody>
      </p:sp>
    </p:spTree>
    <p:extLst>
      <p:ext uri="{BB962C8B-B14F-4D97-AF65-F5344CB8AC3E}">
        <p14:creationId xmlns:p14="http://schemas.microsoft.com/office/powerpoint/2010/main" val="27284764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43" y="117446"/>
            <a:ext cx="11928951" cy="6577527"/>
          </a:xfrm>
          <a:prstGeom prst="rect">
            <a:avLst/>
          </a:prstGeom>
        </p:spPr>
      </p:pic>
      <p:sp>
        <p:nvSpPr>
          <p:cNvPr id="3" name="TextBox 2"/>
          <p:cNvSpPr txBox="1"/>
          <p:nvPr/>
        </p:nvSpPr>
        <p:spPr>
          <a:xfrm>
            <a:off x="1115736" y="5889072"/>
            <a:ext cx="2273416" cy="369332"/>
          </a:xfrm>
          <a:prstGeom prst="rect">
            <a:avLst/>
          </a:prstGeom>
          <a:solidFill>
            <a:schemeClr val="accent5">
              <a:lumMod val="20000"/>
              <a:lumOff val="80000"/>
            </a:schemeClr>
          </a:solidFill>
        </p:spPr>
        <p:txBody>
          <a:bodyPr wrap="square" rtlCol="0">
            <a:spAutoFit/>
          </a:bodyPr>
          <a:lstStyle/>
          <a:p>
            <a:pPr algn="ctr"/>
            <a:r>
              <a:rPr lang="en-US" dirty="0" smtClean="0">
                <a:solidFill>
                  <a:schemeClr val="accent1">
                    <a:lumMod val="50000"/>
                  </a:schemeClr>
                </a:solidFill>
              </a:rPr>
              <a:t>September 15, 20</a:t>
            </a:r>
            <a:r>
              <a:rPr lang="en-US" dirty="0" smtClean="0">
                <a:solidFill>
                  <a:schemeClr val="accent5"/>
                </a:solidFill>
              </a:rPr>
              <a:t>25</a:t>
            </a:r>
            <a:endParaRPr lang="en-US" dirty="0">
              <a:solidFill>
                <a:schemeClr val="accent5"/>
              </a:solidFill>
            </a:endParaRPr>
          </a:p>
        </p:txBody>
      </p:sp>
      <p:pic>
        <p:nvPicPr>
          <p:cNvPr id="4" name="Picture 3"/>
          <p:cNvPicPr>
            <a:picLocks noChangeAspect="1"/>
          </p:cNvPicPr>
          <p:nvPr/>
        </p:nvPicPr>
        <p:blipFill>
          <a:blip r:embed="rId2"/>
          <a:stretch>
            <a:fillRect/>
          </a:stretch>
        </p:blipFill>
        <p:spPr>
          <a:xfrm>
            <a:off x="115242" y="0"/>
            <a:ext cx="11928951" cy="6577527"/>
          </a:xfrm>
          <a:prstGeom prst="rect">
            <a:avLst/>
          </a:prstGeom>
        </p:spPr>
      </p:pic>
      <p:pic>
        <p:nvPicPr>
          <p:cNvPr id="5" name="Picture 4"/>
          <p:cNvPicPr>
            <a:picLocks noChangeAspect="1"/>
          </p:cNvPicPr>
          <p:nvPr/>
        </p:nvPicPr>
        <p:blipFill>
          <a:blip r:embed="rId3"/>
          <a:stretch>
            <a:fillRect/>
          </a:stretch>
        </p:blipFill>
        <p:spPr>
          <a:xfrm>
            <a:off x="9204121" y="4806892"/>
            <a:ext cx="1268416" cy="981512"/>
          </a:xfrm>
          <a:prstGeom prst="rect">
            <a:avLst/>
          </a:prstGeom>
        </p:spPr>
      </p:pic>
      <p:pic>
        <p:nvPicPr>
          <p:cNvPr id="6" name="Picture 5"/>
          <p:cNvPicPr>
            <a:picLocks noChangeAspect="1"/>
          </p:cNvPicPr>
          <p:nvPr/>
        </p:nvPicPr>
        <p:blipFill>
          <a:blip r:embed="rId4"/>
          <a:stretch>
            <a:fillRect/>
          </a:stretch>
        </p:blipFill>
        <p:spPr>
          <a:xfrm>
            <a:off x="1115147" y="5723377"/>
            <a:ext cx="2274005" cy="493819"/>
          </a:xfrm>
          <a:prstGeom prst="rect">
            <a:avLst/>
          </a:prstGeom>
        </p:spPr>
      </p:pic>
      <p:pic>
        <p:nvPicPr>
          <p:cNvPr id="7" name="Picture 6"/>
          <p:cNvPicPr>
            <a:picLocks noChangeAspect="1"/>
          </p:cNvPicPr>
          <p:nvPr/>
        </p:nvPicPr>
        <p:blipFill>
          <a:blip r:embed="rId5"/>
          <a:stretch>
            <a:fillRect/>
          </a:stretch>
        </p:blipFill>
        <p:spPr>
          <a:xfrm>
            <a:off x="6548157" y="5889071"/>
            <a:ext cx="778377" cy="437837"/>
          </a:xfrm>
          <a:prstGeom prst="rect">
            <a:avLst/>
          </a:prstGeom>
        </p:spPr>
      </p:pic>
    </p:spTree>
    <p:extLst>
      <p:ext uri="{BB962C8B-B14F-4D97-AF65-F5344CB8AC3E}">
        <p14:creationId xmlns:p14="http://schemas.microsoft.com/office/powerpoint/2010/main" val="9729585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821" y="721816"/>
            <a:ext cx="12059721" cy="5535925"/>
          </a:xfrm>
          <a:prstGeom prst="rect">
            <a:avLst/>
          </a:prstGeom>
        </p:spPr>
      </p:pic>
    </p:spTree>
    <p:extLst>
      <p:ext uri="{BB962C8B-B14F-4D97-AF65-F5344CB8AC3E}">
        <p14:creationId xmlns:p14="http://schemas.microsoft.com/office/powerpoint/2010/main" val="280459432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2964" y="106235"/>
            <a:ext cx="8599105" cy="6658121"/>
          </a:xfrm>
          <a:prstGeom prst="rect">
            <a:avLst/>
          </a:prstGeom>
        </p:spPr>
      </p:pic>
    </p:spTree>
    <p:extLst>
      <p:ext uri="{BB962C8B-B14F-4D97-AF65-F5344CB8AC3E}">
        <p14:creationId xmlns:p14="http://schemas.microsoft.com/office/powerpoint/2010/main" val="25082286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27383" y="713062"/>
            <a:ext cx="4011774" cy="5191707"/>
          </a:xfrm>
          <a:prstGeom prst="rect">
            <a:avLst/>
          </a:prstGeom>
        </p:spPr>
      </p:pic>
      <p:pic>
        <p:nvPicPr>
          <p:cNvPr id="3" name="Picture 2"/>
          <p:cNvPicPr>
            <a:picLocks noChangeAspect="1"/>
          </p:cNvPicPr>
          <p:nvPr/>
        </p:nvPicPr>
        <p:blipFill>
          <a:blip r:embed="rId3"/>
          <a:stretch>
            <a:fillRect/>
          </a:stretch>
        </p:blipFill>
        <p:spPr>
          <a:xfrm rot="20793923">
            <a:off x="579293" y="444824"/>
            <a:ext cx="1716509" cy="1716509"/>
          </a:xfrm>
          <a:prstGeom prst="rect">
            <a:avLst/>
          </a:prstGeom>
        </p:spPr>
      </p:pic>
      <p:pic>
        <p:nvPicPr>
          <p:cNvPr id="4" name="Picture 3"/>
          <p:cNvPicPr>
            <a:picLocks noChangeAspect="1"/>
          </p:cNvPicPr>
          <p:nvPr/>
        </p:nvPicPr>
        <p:blipFill>
          <a:blip r:embed="rId4"/>
          <a:stretch>
            <a:fillRect/>
          </a:stretch>
        </p:blipFill>
        <p:spPr>
          <a:xfrm rot="694276">
            <a:off x="9526930" y="341920"/>
            <a:ext cx="1922313" cy="1922313"/>
          </a:xfrm>
          <a:prstGeom prst="rect">
            <a:avLst/>
          </a:prstGeom>
        </p:spPr>
      </p:pic>
      <p:pic>
        <p:nvPicPr>
          <p:cNvPr id="5" name="Picture 4"/>
          <p:cNvPicPr>
            <a:picLocks noChangeAspect="1"/>
          </p:cNvPicPr>
          <p:nvPr/>
        </p:nvPicPr>
        <p:blipFill>
          <a:blip r:embed="rId5"/>
          <a:stretch>
            <a:fillRect/>
          </a:stretch>
        </p:blipFill>
        <p:spPr>
          <a:xfrm rot="669935">
            <a:off x="1912598" y="2494505"/>
            <a:ext cx="1800112" cy="1800112"/>
          </a:xfrm>
          <a:prstGeom prst="rect">
            <a:avLst/>
          </a:prstGeom>
        </p:spPr>
      </p:pic>
      <p:pic>
        <p:nvPicPr>
          <p:cNvPr id="6" name="Picture 5"/>
          <p:cNvPicPr>
            <a:picLocks noChangeAspect="1"/>
          </p:cNvPicPr>
          <p:nvPr/>
        </p:nvPicPr>
        <p:blipFill>
          <a:blip r:embed="rId6"/>
          <a:stretch>
            <a:fillRect/>
          </a:stretch>
        </p:blipFill>
        <p:spPr>
          <a:xfrm rot="20585094">
            <a:off x="8614839" y="2555514"/>
            <a:ext cx="1762387" cy="1762387"/>
          </a:xfrm>
          <a:prstGeom prst="rect">
            <a:avLst/>
          </a:prstGeom>
        </p:spPr>
      </p:pic>
      <p:pic>
        <p:nvPicPr>
          <p:cNvPr id="7" name="Picture 6"/>
          <p:cNvPicPr>
            <a:picLocks noChangeAspect="1"/>
          </p:cNvPicPr>
          <p:nvPr/>
        </p:nvPicPr>
        <p:blipFill>
          <a:blip r:embed="rId7"/>
          <a:stretch>
            <a:fillRect/>
          </a:stretch>
        </p:blipFill>
        <p:spPr>
          <a:xfrm rot="21120353">
            <a:off x="403375" y="4721920"/>
            <a:ext cx="1694957" cy="1694957"/>
          </a:xfrm>
          <a:prstGeom prst="rect">
            <a:avLst/>
          </a:prstGeom>
        </p:spPr>
      </p:pic>
      <p:pic>
        <p:nvPicPr>
          <p:cNvPr id="8" name="Picture 7"/>
          <p:cNvPicPr>
            <a:picLocks noChangeAspect="1"/>
          </p:cNvPicPr>
          <p:nvPr/>
        </p:nvPicPr>
        <p:blipFill>
          <a:blip r:embed="rId8"/>
          <a:stretch>
            <a:fillRect/>
          </a:stretch>
        </p:blipFill>
        <p:spPr>
          <a:xfrm rot="450191">
            <a:off x="10058583" y="4681057"/>
            <a:ext cx="1665215" cy="1665215"/>
          </a:xfrm>
          <a:prstGeom prst="rect">
            <a:avLst/>
          </a:prstGeom>
        </p:spPr>
      </p:pic>
    </p:spTree>
    <p:extLst>
      <p:ext uri="{BB962C8B-B14F-4D97-AF65-F5344CB8AC3E}">
        <p14:creationId xmlns:p14="http://schemas.microsoft.com/office/powerpoint/2010/main" val="82086918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46324" y="3665988"/>
            <a:ext cx="1829210" cy="2368521"/>
          </a:xfrm>
          <a:prstGeom prst="rect">
            <a:avLst/>
          </a:prstGeom>
        </p:spPr>
      </p:pic>
      <p:sp>
        <p:nvSpPr>
          <p:cNvPr id="6" name="TextBox 5"/>
          <p:cNvSpPr txBox="1"/>
          <p:nvPr/>
        </p:nvSpPr>
        <p:spPr>
          <a:xfrm>
            <a:off x="1308684" y="533373"/>
            <a:ext cx="10167456" cy="369332"/>
          </a:xfrm>
          <a:prstGeom prst="rect">
            <a:avLst/>
          </a:prstGeom>
          <a:solidFill>
            <a:srgbClr val="E7F0F9"/>
          </a:solidFill>
        </p:spPr>
        <p:txBody>
          <a:bodyPr wrap="square" rtlCol="0">
            <a:spAutoFit/>
          </a:bodyPr>
          <a:lstStyle/>
          <a:p>
            <a:pPr algn="ctr"/>
            <a:r>
              <a:rPr lang="en-US" dirty="0" smtClean="0">
                <a:solidFill>
                  <a:srgbClr val="002060"/>
                </a:solidFill>
              </a:rPr>
              <a:t>In 2024, 3,972 programs were offered throughout the 8 branches of the Lafayette Public Library system.  </a:t>
            </a:r>
            <a:endParaRPr lang="en-US" dirty="0">
              <a:solidFill>
                <a:srgbClr val="002060"/>
              </a:solidFill>
            </a:endParaRPr>
          </a:p>
        </p:txBody>
      </p:sp>
      <p:sp>
        <p:nvSpPr>
          <p:cNvPr id="7" name="TextBox 6"/>
          <p:cNvSpPr txBox="1"/>
          <p:nvPr/>
        </p:nvSpPr>
        <p:spPr>
          <a:xfrm rot="21238291">
            <a:off x="686519" y="1442907"/>
            <a:ext cx="2513766" cy="2031325"/>
          </a:xfrm>
          <a:prstGeom prst="rect">
            <a:avLst/>
          </a:prstGeom>
          <a:solidFill>
            <a:srgbClr val="E7F0F9"/>
          </a:solidFill>
        </p:spPr>
        <p:txBody>
          <a:bodyPr wrap="none" rtlCol="0">
            <a:spAutoFit/>
          </a:bodyPr>
          <a:lstStyle/>
          <a:p>
            <a:pPr algn="ctr"/>
            <a:r>
              <a:rPr lang="en-US" b="1" dirty="0" smtClean="0">
                <a:solidFill>
                  <a:srgbClr val="002060"/>
                </a:solidFill>
              </a:rPr>
              <a:t>Adult Programs Offered:</a:t>
            </a:r>
          </a:p>
          <a:p>
            <a:pPr algn="ctr"/>
            <a:r>
              <a:rPr lang="en-US" dirty="0" smtClean="0">
                <a:solidFill>
                  <a:srgbClr val="002060"/>
                </a:solidFill>
              </a:rPr>
              <a:t>Fencing</a:t>
            </a:r>
          </a:p>
          <a:p>
            <a:pPr algn="ctr"/>
            <a:r>
              <a:rPr lang="en-US" dirty="0" smtClean="0">
                <a:solidFill>
                  <a:srgbClr val="002060"/>
                </a:solidFill>
              </a:rPr>
              <a:t>Line Dancing</a:t>
            </a:r>
          </a:p>
          <a:p>
            <a:pPr algn="ctr"/>
            <a:r>
              <a:rPr lang="en-US" dirty="0" smtClean="0">
                <a:solidFill>
                  <a:srgbClr val="002060"/>
                </a:solidFill>
              </a:rPr>
              <a:t>Charcoal Painting</a:t>
            </a:r>
          </a:p>
          <a:p>
            <a:pPr algn="ctr"/>
            <a:r>
              <a:rPr lang="en-US" dirty="0" smtClean="0">
                <a:solidFill>
                  <a:srgbClr val="002060"/>
                </a:solidFill>
              </a:rPr>
              <a:t>Mah Jongg Lessons</a:t>
            </a:r>
          </a:p>
          <a:p>
            <a:pPr algn="ctr"/>
            <a:r>
              <a:rPr lang="en-US" dirty="0" smtClean="0">
                <a:solidFill>
                  <a:srgbClr val="002060"/>
                </a:solidFill>
              </a:rPr>
              <a:t>Genealogy Programs</a:t>
            </a:r>
            <a:br>
              <a:rPr lang="en-US" dirty="0" smtClean="0">
                <a:solidFill>
                  <a:srgbClr val="002060"/>
                </a:solidFill>
              </a:rPr>
            </a:br>
            <a:r>
              <a:rPr lang="en-US" dirty="0" smtClean="0">
                <a:solidFill>
                  <a:srgbClr val="002060"/>
                </a:solidFill>
              </a:rPr>
              <a:t>Plantapalooza!</a:t>
            </a:r>
          </a:p>
        </p:txBody>
      </p:sp>
      <p:sp>
        <p:nvSpPr>
          <p:cNvPr id="8" name="TextBox 7"/>
          <p:cNvSpPr txBox="1"/>
          <p:nvPr/>
        </p:nvSpPr>
        <p:spPr>
          <a:xfrm flipH="1">
            <a:off x="4416383" y="1316522"/>
            <a:ext cx="2689092" cy="1754326"/>
          </a:xfrm>
          <a:prstGeom prst="rect">
            <a:avLst/>
          </a:prstGeom>
          <a:solidFill>
            <a:srgbClr val="E7F0F9"/>
          </a:solidFill>
        </p:spPr>
        <p:txBody>
          <a:bodyPr wrap="square" rtlCol="0">
            <a:spAutoFit/>
          </a:bodyPr>
          <a:lstStyle/>
          <a:p>
            <a:pPr algn="ctr"/>
            <a:r>
              <a:rPr lang="en-US" b="1" dirty="0" smtClean="0">
                <a:solidFill>
                  <a:srgbClr val="002060"/>
                </a:solidFill>
              </a:rPr>
              <a:t>Teen Programs Offered:</a:t>
            </a:r>
          </a:p>
          <a:p>
            <a:pPr algn="ctr"/>
            <a:r>
              <a:rPr lang="en-US" dirty="0" smtClean="0">
                <a:solidFill>
                  <a:srgbClr val="002060"/>
                </a:solidFill>
              </a:rPr>
              <a:t>Snack Attack</a:t>
            </a:r>
          </a:p>
          <a:p>
            <a:pPr algn="ctr"/>
            <a:r>
              <a:rPr lang="en-US" dirty="0" smtClean="0">
                <a:solidFill>
                  <a:srgbClr val="002060"/>
                </a:solidFill>
              </a:rPr>
              <a:t>Teen Artlab </a:t>
            </a:r>
          </a:p>
          <a:p>
            <a:pPr algn="ctr"/>
            <a:r>
              <a:rPr lang="en-US" dirty="0" smtClean="0">
                <a:solidFill>
                  <a:srgbClr val="002060"/>
                </a:solidFill>
              </a:rPr>
              <a:t>Beaded Succulents Craft</a:t>
            </a:r>
          </a:p>
          <a:p>
            <a:pPr algn="ctr"/>
            <a:r>
              <a:rPr lang="en-US" dirty="0" smtClean="0">
                <a:solidFill>
                  <a:srgbClr val="002060"/>
                </a:solidFill>
              </a:rPr>
              <a:t>Diamond Painting</a:t>
            </a:r>
          </a:p>
          <a:p>
            <a:pPr algn="ctr"/>
            <a:r>
              <a:rPr lang="en-US" dirty="0" smtClean="0">
                <a:solidFill>
                  <a:srgbClr val="002060"/>
                </a:solidFill>
              </a:rPr>
              <a:t>Fantasy Map Making</a:t>
            </a:r>
          </a:p>
        </p:txBody>
      </p:sp>
      <p:sp>
        <p:nvSpPr>
          <p:cNvPr id="9" name="TextBox 8"/>
          <p:cNvSpPr txBox="1"/>
          <p:nvPr/>
        </p:nvSpPr>
        <p:spPr>
          <a:xfrm rot="354505">
            <a:off x="7902709" y="1378196"/>
            <a:ext cx="3817648" cy="2031325"/>
          </a:xfrm>
          <a:prstGeom prst="rect">
            <a:avLst/>
          </a:prstGeom>
          <a:solidFill>
            <a:srgbClr val="E7F0F9"/>
          </a:solidFill>
        </p:spPr>
        <p:txBody>
          <a:bodyPr wrap="none" rtlCol="0">
            <a:spAutoFit/>
          </a:bodyPr>
          <a:lstStyle/>
          <a:p>
            <a:pPr algn="ctr"/>
            <a:r>
              <a:rPr lang="en-US" b="1" dirty="0" smtClean="0">
                <a:solidFill>
                  <a:srgbClr val="002060"/>
                </a:solidFill>
              </a:rPr>
              <a:t>Children’s &amp; Family Programs Offered:</a:t>
            </a:r>
          </a:p>
          <a:p>
            <a:pPr algn="ctr"/>
            <a:r>
              <a:rPr lang="en-US" dirty="0" smtClean="0">
                <a:solidFill>
                  <a:srgbClr val="002060"/>
                </a:solidFill>
              </a:rPr>
              <a:t>Little Artists</a:t>
            </a:r>
          </a:p>
          <a:p>
            <a:pPr algn="ctr"/>
            <a:r>
              <a:rPr lang="en-US" dirty="0" smtClean="0">
                <a:solidFill>
                  <a:srgbClr val="002060"/>
                </a:solidFill>
              </a:rPr>
              <a:t>Dinovember Bash</a:t>
            </a:r>
          </a:p>
          <a:p>
            <a:pPr algn="ctr"/>
            <a:r>
              <a:rPr lang="en-US" dirty="0" smtClean="0">
                <a:solidFill>
                  <a:srgbClr val="002060"/>
                </a:solidFill>
              </a:rPr>
              <a:t>Happy Noon Year!</a:t>
            </a:r>
            <a:br>
              <a:rPr lang="en-US" dirty="0" smtClean="0">
                <a:solidFill>
                  <a:srgbClr val="002060"/>
                </a:solidFill>
              </a:rPr>
            </a:br>
            <a:r>
              <a:rPr lang="en-US" dirty="0" smtClean="0">
                <a:solidFill>
                  <a:srgbClr val="002060"/>
                </a:solidFill>
              </a:rPr>
              <a:t>Let’s Make Music!</a:t>
            </a:r>
          </a:p>
          <a:p>
            <a:pPr algn="ctr"/>
            <a:r>
              <a:rPr lang="en-US" dirty="0" smtClean="0">
                <a:solidFill>
                  <a:srgbClr val="002060"/>
                </a:solidFill>
              </a:rPr>
              <a:t>Beginners Crocheting</a:t>
            </a:r>
          </a:p>
          <a:p>
            <a:pPr algn="ctr"/>
            <a:r>
              <a:rPr lang="en-US" dirty="0" smtClean="0">
                <a:solidFill>
                  <a:srgbClr val="002060"/>
                </a:solidFill>
              </a:rPr>
              <a:t>Read with a Ranger</a:t>
            </a:r>
            <a:endParaRPr lang="en-US" dirty="0">
              <a:solidFill>
                <a:srgbClr val="002060"/>
              </a:solidFill>
            </a:endParaRPr>
          </a:p>
        </p:txBody>
      </p:sp>
      <p:sp>
        <p:nvSpPr>
          <p:cNvPr id="10" name="TextBox 9"/>
          <p:cNvSpPr txBox="1"/>
          <p:nvPr/>
        </p:nvSpPr>
        <p:spPr>
          <a:xfrm>
            <a:off x="922362" y="3973085"/>
            <a:ext cx="3145861" cy="1754326"/>
          </a:xfrm>
          <a:prstGeom prst="rect">
            <a:avLst/>
          </a:prstGeom>
          <a:solidFill>
            <a:srgbClr val="E7F0F9"/>
          </a:solidFill>
        </p:spPr>
        <p:txBody>
          <a:bodyPr wrap="none" rtlCol="0">
            <a:spAutoFit/>
          </a:bodyPr>
          <a:lstStyle/>
          <a:p>
            <a:pPr algn="ctr"/>
            <a:r>
              <a:rPr lang="en-US" b="1" dirty="0" smtClean="0">
                <a:solidFill>
                  <a:srgbClr val="002060"/>
                </a:solidFill>
              </a:rPr>
              <a:t>Makerspace Programs Offered:</a:t>
            </a:r>
          </a:p>
          <a:p>
            <a:pPr algn="ctr"/>
            <a:r>
              <a:rPr lang="en-US" dirty="0" smtClean="0">
                <a:solidFill>
                  <a:srgbClr val="002060"/>
                </a:solidFill>
              </a:rPr>
              <a:t>Laser Cutting 101</a:t>
            </a:r>
          </a:p>
          <a:p>
            <a:pPr algn="ctr"/>
            <a:r>
              <a:rPr lang="en-US" dirty="0" smtClean="0">
                <a:solidFill>
                  <a:srgbClr val="002060"/>
                </a:solidFill>
              </a:rPr>
              <a:t>3D Printing 101</a:t>
            </a:r>
          </a:p>
          <a:p>
            <a:pPr algn="ctr"/>
            <a:r>
              <a:rPr lang="en-US" dirty="0" smtClean="0">
                <a:solidFill>
                  <a:srgbClr val="002060"/>
                </a:solidFill>
              </a:rPr>
              <a:t>Grab &amp; Go Craft Kits</a:t>
            </a:r>
          </a:p>
          <a:p>
            <a:pPr algn="ctr"/>
            <a:r>
              <a:rPr lang="en-US" dirty="0" smtClean="0">
                <a:solidFill>
                  <a:srgbClr val="002060"/>
                </a:solidFill>
              </a:rPr>
              <a:t>“Stained Glass” Bird project</a:t>
            </a:r>
          </a:p>
          <a:p>
            <a:pPr algn="ctr"/>
            <a:r>
              <a:rPr lang="en-US" dirty="0" smtClean="0">
                <a:solidFill>
                  <a:srgbClr val="002060"/>
                </a:solidFill>
              </a:rPr>
              <a:t>Fall Leaves Earring project</a:t>
            </a:r>
          </a:p>
        </p:txBody>
      </p:sp>
      <p:sp>
        <p:nvSpPr>
          <p:cNvPr id="11" name="TextBox 10"/>
          <p:cNvSpPr txBox="1"/>
          <p:nvPr/>
        </p:nvSpPr>
        <p:spPr>
          <a:xfrm>
            <a:off x="7453635" y="3973085"/>
            <a:ext cx="2741391" cy="1754326"/>
          </a:xfrm>
          <a:prstGeom prst="rect">
            <a:avLst/>
          </a:prstGeom>
          <a:solidFill>
            <a:srgbClr val="E7F0F9"/>
          </a:solidFill>
        </p:spPr>
        <p:txBody>
          <a:bodyPr wrap="none" rtlCol="0">
            <a:spAutoFit/>
          </a:bodyPr>
          <a:lstStyle/>
          <a:p>
            <a:pPr algn="ctr"/>
            <a:r>
              <a:rPr lang="en-US" b="1" dirty="0" smtClean="0">
                <a:solidFill>
                  <a:srgbClr val="002060"/>
                </a:solidFill>
              </a:rPr>
              <a:t>Computer Classes Offered:</a:t>
            </a:r>
          </a:p>
          <a:p>
            <a:pPr algn="ctr"/>
            <a:r>
              <a:rPr lang="en-US" dirty="0" smtClean="0">
                <a:solidFill>
                  <a:srgbClr val="002060"/>
                </a:solidFill>
              </a:rPr>
              <a:t>Computers for Beginners</a:t>
            </a:r>
          </a:p>
          <a:p>
            <a:pPr algn="ctr"/>
            <a:r>
              <a:rPr lang="en-US" dirty="0" smtClean="0">
                <a:solidFill>
                  <a:srgbClr val="002060"/>
                </a:solidFill>
              </a:rPr>
              <a:t>Google Docs Basics</a:t>
            </a:r>
          </a:p>
          <a:p>
            <a:pPr algn="ctr"/>
            <a:r>
              <a:rPr lang="en-US" dirty="0" smtClean="0">
                <a:solidFill>
                  <a:srgbClr val="002060"/>
                </a:solidFill>
              </a:rPr>
              <a:t>Smartphones for Beginners</a:t>
            </a:r>
          </a:p>
          <a:p>
            <a:pPr algn="ctr"/>
            <a:r>
              <a:rPr lang="en-US" dirty="0" smtClean="0">
                <a:solidFill>
                  <a:srgbClr val="002060"/>
                </a:solidFill>
              </a:rPr>
              <a:t>Photo Editing for Beginners</a:t>
            </a:r>
          </a:p>
          <a:p>
            <a:pPr algn="ctr"/>
            <a:r>
              <a:rPr lang="en-US" dirty="0" smtClean="0">
                <a:solidFill>
                  <a:srgbClr val="002060"/>
                </a:solidFill>
              </a:rPr>
              <a:t>Canva Design Basics</a:t>
            </a:r>
          </a:p>
        </p:txBody>
      </p:sp>
    </p:spTree>
    <p:extLst>
      <p:ext uri="{BB962C8B-B14F-4D97-AF65-F5344CB8AC3E}">
        <p14:creationId xmlns:p14="http://schemas.microsoft.com/office/powerpoint/2010/main" val="25172887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8133" y="1006679"/>
            <a:ext cx="4328429" cy="1569660"/>
          </a:xfrm>
          <a:prstGeom prst="rect">
            <a:avLst/>
          </a:prstGeom>
          <a:noFill/>
        </p:spPr>
        <p:txBody>
          <a:bodyPr wrap="none" rtlCol="0">
            <a:spAutoFit/>
          </a:bodyPr>
          <a:lstStyle/>
          <a:p>
            <a:r>
              <a:rPr lang="en-US" sz="4800" b="1" dirty="0" smtClean="0">
                <a:solidFill>
                  <a:schemeClr val="accent5">
                    <a:lumMod val="75000"/>
                  </a:schemeClr>
                </a:solidFill>
                <a:latin typeface="Arial" panose="020B0604020202020204" pitchFamily="34" charset="0"/>
                <a:cs typeface="Arial" panose="020B0604020202020204" pitchFamily="34" charset="0"/>
              </a:rPr>
              <a:t>Collaboration </a:t>
            </a:r>
            <a:br>
              <a:rPr lang="en-US" sz="4800" b="1" dirty="0" smtClean="0">
                <a:solidFill>
                  <a:schemeClr val="accent5">
                    <a:lumMod val="75000"/>
                  </a:schemeClr>
                </a:solidFill>
                <a:latin typeface="Arial" panose="020B0604020202020204" pitchFamily="34" charset="0"/>
                <a:cs typeface="Arial" panose="020B0604020202020204" pitchFamily="34" charset="0"/>
              </a:rPr>
            </a:br>
            <a:r>
              <a:rPr lang="en-US" sz="4800" b="1" dirty="0" smtClean="0">
                <a:solidFill>
                  <a:schemeClr val="accent5">
                    <a:lumMod val="75000"/>
                  </a:schemeClr>
                </a:solidFill>
                <a:latin typeface="Arial" panose="020B0604020202020204" pitchFamily="34" charset="0"/>
                <a:cs typeface="Arial" panose="020B0604020202020204" pitchFamily="34" charset="0"/>
              </a:rPr>
              <a:t>with Schools</a:t>
            </a:r>
          </a:p>
        </p:txBody>
      </p:sp>
      <p:pic>
        <p:nvPicPr>
          <p:cNvPr id="3" name="Picture 2"/>
          <p:cNvPicPr>
            <a:picLocks noChangeAspect="1"/>
          </p:cNvPicPr>
          <p:nvPr/>
        </p:nvPicPr>
        <p:blipFill>
          <a:blip r:embed="rId2"/>
          <a:stretch>
            <a:fillRect/>
          </a:stretch>
        </p:blipFill>
        <p:spPr>
          <a:xfrm>
            <a:off x="6899944" y="3105305"/>
            <a:ext cx="4173312" cy="1010724"/>
          </a:xfrm>
          <a:prstGeom prst="rect">
            <a:avLst/>
          </a:prstGeom>
        </p:spPr>
      </p:pic>
      <p:pic>
        <p:nvPicPr>
          <p:cNvPr id="4" name="Picture 3"/>
          <p:cNvPicPr>
            <a:picLocks noChangeAspect="1"/>
          </p:cNvPicPr>
          <p:nvPr/>
        </p:nvPicPr>
        <p:blipFill>
          <a:blip r:embed="rId3"/>
          <a:stretch>
            <a:fillRect/>
          </a:stretch>
        </p:blipFill>
        <p:spPr>
          <a:xfrm>
            <a:off x="7190864" y="203046"/>
            <a:ext cx="3664489" cy="2748366"/>
          </a:xfrm>
          <a:prstGeom prst="rect">
            <a:avLst/>
          </a:prstGeom>
        </p:spPr>
      </p:pic>
      <p:pic>
        <p:nvPicPr>
          <p:cNvPr id="5" name="Picture 4"/>
          <p:cNvPicPr>
            <a:picLocks noChangeAspect="1"/>
          </p:cNvPicPr>
          <p:nvPr/>
        </p:nvPicPr>
        <p:blipFill>
          <a:blip r:embed="rId4"/>
          <a:stretch>
            <a:fillRect/>
          </a:stretch>
        </p:blipFill>
        <p:spPr>
          <a:xfrm>
            <a:off x="6972962" y="4423816"/>
            <a:ext cx="4100294" cy="1233827"/>
          </a:xfrm>
          <a:prstGeom prst="rect">
            <a:avLst/>
          </a:prstGeom>
        </p:spPr>
      </p:pic>
      <p:sp>
        <p:nvSpPr>
          <p:cNvPr id="6" name="TextBox 5"/>
          <p:cNvSpPr txBox="1"/>
          <p:nvPr/>
        </p:nvSpPr>
        <p:spPr>
          <a:xfrm>
            <a:off x="1495298" y="2614674"/>
            <a:ext cx="4794098" cy="2031325"/>
          </a:xfrm>
          <a:prstGeom prst="rect">
            <a:avLst/>
          </a:prstGeom>
          <a:noFill/>
        </p:spPr>
        <p:txBody>
          <a:bodyPr wrap="square" rtlCol="0">
            <a:spAutoFit/>
          </a:bodyPr>
          <a:lstStyle/>
          <a:p>
            <a:pPr algn="ctr"/>
            <a:r>
              <a:rPr lang="en-US" dirty="0" smtClean="0">
                <a:solidFill>
                  <a:schemeClr val="accent5">
                    <a:lumMod val="75000"/>
                  </a:schemeClr>
                </a:solidFill>
              </a:rPr>
              <a:t>All Lafayette Parish School System, UL Lafayette, and South Louisiana Community College students, faculty, and staff IDs serve as library cards. This collaboration fosters educational enrichment and enhances access to all Lafayette Public Library collections, programs, and services, benefiting the entire community. </a:t>
            </a:r>
            <a:endParaRPr lang="en-US" dirty="0">
              <a:solidFill>
                <a:schemeClr val="accent5">
                  <a:lumMod val="75000"/>
                </a:schemeClr>
              </a:solidFill>
            </a:endParaRPr>
          </a:p>
        </p:txBody>
      </p:sp>
    </p:spTree>
    <p:extLst>
      <p:ext uri="{BB962C8B-B14F-4D97-AF65-F5344CB8AC3E}">
        <p14:creationId xmlns:p14="http://schemas.microsoft.com/office/powerpoint/2010/main" val="19855571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5479" y="392439"/>
            <a:ext cx="6389911" cy="6117824"/>
          </a:xfrm>
          <a:prstGeom prst="rect">
            <a:avLst/>
          </a:prstGeom>
        </p:spPr>
      </p:pic>
    </p:spTree>
    <p:extLst>
      <p:ext uri="{BB962C8B-B14F-4D97-AF65-F5344CB8AC3E}">
        <p14:creationId xmlns:p14="http://schemas.microsoft.com/office/powerpoint/2010/main" val="18145104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886" y="201337"/>
            <a:ext cx="11597296" cy="6384022"/>
          </a:xfrm>
          <a:prstGeom prst="rect">
            <a:avLst/>
          </a:prstGeom>
        </p:spPr>
      </p:pic>
    </p:spTree>
    <p:extLst>
      <p:ext uri="{BB962C8B-B14F-4D97-AF65-F5344CB8AC3E}">
        <p14:creationId xmlns:p14="http://schemas.microsoft.com/office/powerpoint/2010/main" val="31199447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6206"/>
            <a:ext cx="11894510" cy="6065411"/>
          </a:xfrm>
          <a:prstGeom prst="rect">
            <a:avLst/>
          </a:prstGeom>
        </p:spPr>
      </p:pic>
    </p:spTree>
    <p:extLst>
      <p:ext uri="{BB962C8B-B14F-4D97-AF65-F5344CB8AC3E}">
        <p14:creationId xmlns:p14="http://schemas.microsoft.com/office/powerpoint/2010/main" val="26510435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8232" y="534520"/>
            <a:ext cx="10780899" cy="5819933"/>
          </a:xfrm>
          <a:prstGeom prst="rect">
            <a:avLst/>
          </a:prstGeom>
        </p:spPr>
      </p:pic>
    </p:spTree>
    <p:extLst>
      <p:ext uri="{BB962C8B-B14F-4D97-AF65-F5344CB8AC3E}">
        <p14:creationId xmlns:p14="http://schemas.microsoft.com/office/powerpoint/2010/main" val="30223663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8172" y="195623"/>
            <a:ext cx="10922466" cy="6589270"/>
          </a:xfrm>
          <a:prstGeom prst="rect">
            <a:avLst/>
          </a:prstGeom>
        </p:spPr>
      </p:pic>
      <p:sp>
        <p:nvSpPr>
          <p:cNvPr id="3" name="TextBox 2"/>
          <p:cNvSpPr txBox="1"/>
          <p:nvPr/>
        </p:nvSpPr>
        <p:spPr>
          <a:xfrm>
            <a:off x="1484851" y="3769818"/>
            <a:ext cx="4739780" cy="2546851"/>
          </a:xfrm>
          <a:prstGeom prst="rect">
            <a:avLst/>
          </a:prstGeom>
          <a:solidFill>
            <a:schemeClr val="bg1"/>
          </a:solidFill>
        </p:spPr>
        <p:txBody>
          <a:bodyPr wrap="square" rtlCol="0">
            <a:spAutoFit/>
          </a:bodyPr>
          <a:lstStyle/>
          <a:p>
            <a:r>
              <a:rPr lang="en-US" sz="1450" dirty="0" smtClean="0">
                <a:solidFill>
                  <a:schemeClr val="accent5">
                    <a:lumMod val="75000"/>
                  </a:schemeClr>
                </a:solidFill>
                <a:latin typeface="Arial" panose="020B0604020202020204" pitchFamily="34" charset="0"/>
                <a:cs typeface="Arial" panose="020B0604020202020204" pitchFamily="34" charset="0"/>
              </a:rPr>
              <a:t>Many of our staff continue to find high-quality alternatives for continuing education including attending the Louisiana Library Association Conference, State Library of Louisiana workshops, and the Texas Library Association Conference. </a:t>
            </a:r>
          </a:p>
          <a:p>
            <a:r>
              <a:rPr lang="en-US" sz="1450" dirty="0" smtClean="0">
                <a:solidFill>
                  <a:schemeClr val="accent5">
                    <a:lumMod val="75000"/>
                  </a:schemeClr>
                </a:solidFill>
                <a:latin typeface="Arial" panose="020B0604020202020204" pitchFamily="34" charset="0"/>
                <a:cs typeface="Arial" panose="020B0604020202020204" pitchFamily="34" charset="0"/>
              </a:rPr>
              <a:t>Our disaffiliation with the American Library Association does not appear to have hampered our ability to attract and to hire qualified staff.</a:t>
            </a:r>
          </a:p>
          <a:p>
            <a:r>
              <a:rPr lang="en-US" sz="1450" dirty="0" smtClean="0">
                <a:solidFill>
                  <a:schemeClr val="accent5">
                    <a:lumMod val="75000"/>
                  </a:schemeClr>
                </a:solidFill>
                <a:latin typeface="Arial" panose="020B0604020202020204" pitchFamily="34" charset="0"/>
                <a:cs typeface="Arial" panose="020B0604020202020204" pitchFamily="34" charset="0"/>
              </a:rPr>
              <a:t>We have hired 3 new external librarians with MLIS degrees in the past 11 months and have reduced our total staff vacancies from 14-5 in that same period. </a:t>
            </a:r>
            <a:endParaRPr lang="en-US" sz="1450"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8964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8174" y="120425"/>
            <a:ext cx="8823601" cy="6450584"/>
          </a:xfrm>
          <a:prstGeom prst="rect">
            <a:avLst/>
          </a:prstGeom>
        </p:spPr>
      </p:pic>
    </p:spTree>
    <p:extLst>
      <p:ext uri="{BB962C8B-B14F-4D97-AF65-F5344CB8AC3E}">
        <p14:creationId xmlns:p14="http://schemas.microsoft.com/office/powerpoint/2010/main" val="271301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43" y="117446"/>
            <a:ext cx="11928951" cy="6577527"/>
          </a:xfrm>
          <a:prstGeom prst="rect">
            <a:avLst/>
          </a:prstGeom>
        </p:spPr>
      </p:pic>
      <p:sp>
        <p:nvSpPr>
          <p:cNvPr id="3" name="TextBox 2"/>
          <p:cNvSpPr txBox="1"/>
          <p:nvPr/>
        </p:nvSpPr>
        <p:spPr>
          <a:xfrm>
            <a:off x="1115736" y="5889072"/>
            <a:ext cx="2273416" cy="369332"/>
          </a:xfrm>
          <a:prstGeom prst="rect">
            <a:avLst/>
          </a:prstGeom>
          <a:solidFill>
            <a:schemeClr val="accent5">
              <a:lumMod val="20000"/>
              <a:lumOff val="80000"/>
            </a:schemeClr>
          </a:solidFill>
        </p:spPr>
        <p:txBody>
          <a:bodyPr wrap="square" rtlCol="0">
            <a:spAutoFit/>
          </a:bodyPr>
          <a:lstStyle/>
          <a:p>
            <a:pPr algn="ctr"/>
            <a:r>
              <a:rPr lang="en-US" dirty="0" smtClean="0">
                <a:solidFill>
                  <a:schemeClr val="accent1">
                    <a:lumMod val="50000"/>
                  </a:schemeClr>
                </a:solidFill>
              </a:rPr>
              <a:t>September 15, 20</a:t>
            </a:r>
            <a:r>
              <a:rPr lang="en-US" dirty="0" smtClean="0">
                <a:solidFill>
                  <a:schemeClr val="accent5"/>
                </a:solidFill>
              </a:rPr>
              <a:t>25</a:t>
            </a:r>
            <a:endParaRPr lang="en-US" dirty="0">
              <a:solidFill>
                <a:schemeClr val="accent5"/>
              </a:solidFill>
            </a:endParaRPr>
          </a:p>
        </p:txBody>
      </p:sp>
      <p:pic>
        <p:nvPicPr>
          <p:cNvPr id="4" name="Picture 3"/>
          <p:cNvPicPr>
            <a:picLocks noChangeAspect="1"/>
          </p:cNvPicPr>
          <p:nvPr/>
        </p:nvPicPr>
        <p:blipFill>
          <a:blip r:embed="rId3"/>
          <a:stretch>
            <a:fillRect/>
          </a:stretch>
        </p:blipFill>
        <p:spPr>
          <a:xfrm>
            <a:off x="9220229" y="4907531"/>
            <a:ext cx="1268078" cy="981541"/>
          </a:xfrm>
          <a:prstGeom prst="rect">
            <a:avLst/>
          </a:prstGeom>
        </p:spPr>
      </p:pic>
      <p:pic>
        <p:nvPicPr>
          <p:cNvPr id="5" name="Picture 4"/>
          <p:cNvPicPr>
            <a:picLocks noChangeAspect="1"/>
          </p:cNvPicPr>
          <p:nvPr/>
        </p:nvPicPr>
        <p:blipFill>
          <a:blip r:embed="rId4"/>
          <a:stretch>
            <a:fillRect/>
          </a:stretch>
        </p:blipFill>
        <p:spPr>
          <a:xfrm>
            <a:off x="6566630" y="6073738"/>
            <a:ext cx="605920" cy="340830"/>
          </a:xfrm>
          <a:prstGeom prst="rect">
            <a:avLst/>
          </a:prstGeom>
        </p:spPr>
      </p:pic>
    </p:spTree>
    <p:extLst>
      <p:ext uri="{BB962C8B-B14F-4D97-AF65-F5344CB8AC3E}">
        <p14:creationId xmlns:p14="http://schemas.microsoft.com/office/powerpoint/2010/main" val="13783988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5477" y="64870"/>
            <a:ext cx="11209234" cy="6730825"/>
          </a:xfrm>
          <a:prstGeom prst="rect">
            <a:avLst/>
          </a:prstGeom>
        </p:spPr>
      </p:pic>
      <p:pic>
        <p:nvPicPr>
          <p:cNvPr id="4" name="Picture 3"/>
          <p:cNvPicPr>
            <a:picLocks noChangeAspect="1"/>
          </p:cNvPicPr>
          <p:nvPr/>
        </p:nvPicPr>
        <p:blipFill>
          <a:blip r:embed="rId3"/>
          <a:stretch>
            <a:fillRect/>
          </a:stretch>
        </p:blipFill>
        <p:spPr>
          <a:xfrm>
            <a:off x="3407329" y="1300293"/>
            <a:ext cx="5123576" cy="3659697"/>
          </a:xfrm>
          <a:prstGeom prst="rect">
            <a:avLst/>
          </a:prstGeom>
        </p:spPr>
      </p:pic>
    </p:spTree>
    <p:extLst>
      <p:ext uri="{BB962C8B-B14F-4D97-AF65-F5344CB8AC3E}">
        <p14:creationId xmlns:p14="http://schemas.microsoft.com/office/powerpoint/2010/main" val="877739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691" y="230910"/>
            <a:ext cx="11314545" cy="707886"/>
          </a:xfrm>
          <a:prstGeom prst="rect">
            <a:avLst/>
          </a:prstGeom>
          <a:solidFill>
            <a:srgbClr val="E7F0F9"/>
          </a:solidFill>
        </p:spPr>
        <p:txBody>
          <a:bodyPr wrap="square" rtlCol="0">
            <a:spAutoFit/>
          </a:bodyPr>
          <a:lstStyle/>
          <a:p>
            <a:pPr algn="ctr"/>
            <a:r>
              <a:rPr lang="en-US" sz="4000" b="1" dirty="0" smtClean="0">
                <a:solidFill>
                  <a:schemeClr val="accent5">
                    <a:lumMod val="75000"/>
                  </a:schemeClr>
                </a:solidFill>
                <a:latin typeface="Arial" panose="020B0604020202020204" pitchFamily="34" charset="0"/>
                <a:cs typeface="Arial" panose="020B0604020202020204" pitchFamily="34" charset="0"/>
              </a:rPr>
              <a:t>SUMMARY</a:t>
            </a:r>
          </a:p>
        </p:txBody>
      </p:sp>
      <p:sp>
        <p:nvSpPr>
          <p:cNvPr id="3" name="TextBox 2"/>
          <p:cNvSpPr txBox="1"/>
          <p:nvPr/>
        </p:nvSpPr>
        <p:spPr>
          <a:xfrm>
            <a:off x="517238" y="1459346"/>
            <a:ext cx="6096000" cy="5078313"/>
          </a:xfrm>
          <a:prstGeom prst="rect">
            <a:avLst/>
          </a:prstGeom>
          <a:solidFill>
            <a:schemeClr val="bg1">
              <a:lumMod val="75000"/>
            </a:schemeClr>
          </a:solidFill>
        </p:spPr>
        <p:txBody>
          <a:bodyPr wrap="square" rtlCol="0">
            <a:spAutoFit/>
          </a:bodyPr>
          <a:lstStyle/>
          <a:p>
            <a:pPr marL="285750" indent="-285750">
              <a:buFont typeface="Arial" panose="020B0604020202020204" pitchFamily="34" charset="0"/>
              <a:buChar char="•"/>
            </a:pPr>
            <a:r>
              <a:rPr lang="en-US" dirty="0" smtClean="0">
                <a:solidFill>
                  <a:schemeClr val="accent5">
                    <a:lumMod val="75000"/>
                  </a:schemeClr>
                </a:solidFill>
                <a:latin typeface="Arial" panose="020B0604020202020204" pitchFamily="34" charset="0"/>
                <a:cs typeface="Arial" panose="020B0604020202020204" pitchFamily="34" charset="0"/>
              </a:rPr>
              <a:t>Our overall patron visits and programming totals have increased.</a:t>
            </a:r>
            <a:br>
              <a:rPr lang="en-US" dirty="0" smtClean="0">
                <a:solidFill>
                  <a:schemeClr val="accent5">
                    <a:lumMod val="75000"/>
                  </a:schemeClr>
                </a:solidFill>
                <a:latin typeface="Arial" panose="020B0604020202020204" pitchFamily="34" charset="0"/>
                <a:cs typeface="Arial" panose="020B0604020202020204" pitchFamily="34" charset="0"/>
              </a:rPr>
            </a:br>
            <a:endParaRPr lang="en-US" dirty="0" smtClean="0">
              <a:solidFill>
                <a:schemeClr val="accent5">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chemeClr val="accent5">
                    <a:lumMod val="75000"/>
                  </a:schemeClr>
                </a:solidFill>
                <a:latin typeface="Arial" panose="020B0604020202020204" pitchFamily="34" charset="0"/>
                <a:cs typeface="Arial" panose="020B0604020202020204" pitchFamily="34" charset="0"/>
              </a:rPr>
              <a:t>Our available budget, partnered with financially prudent management, has resulted in increased spending for our programs, renovations for the South Regional Library and for the North Regional Library, and for the future construction of the Northeast Library. </a:t>
            </a:r>
            <a:br>
              <a:rPr lang="en-US" dirty="0" smtClean="0">
                <a:solidFill>
                  <a:schemeClr val="accent5">
                    <a:lumMod val="75000"/>
                  </a:schemeClr>
                </a:solidFill>
                <a:latin typeface="Arial" panose="020B0604020202020204" pitchFamily="34" charset="0"/>
                <a:cs typeface="Arial" panose="020B0604020202020204" pitchFamily="34" charset="0"/>
              </a:rPr>
            </a:br>
            <a:endParaRPr lang="en-US" dirty="0" smtClean="0">
              <a:solidFill>
                <a:schemeClr val="accent5">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chemeClr val="accent5">
                    <a:lumMod val="75000"/>
                  </a:schemeClr>
                </a:solidFill>
                <a:latin typeface="Arial" panose="020B0604020202020204" pitchFamily="34" charset="0"/>
                <a:cs typeface="Arial" panose="020B0604020202020204" pitchFamily="34" charset="0"/>
              </a:rPr>
              <a:t>We have been able to hire and to retain highly qualified staff who provide outstanding programming and services to the citizens of Lafayette Parish. </a:t>
            </a:r>
          </a:p>
          <a:p>
            <a:pPr marL="285750" indent="-285750">
              <a:buFont typeface="Arial" panose="020B0604020202020204" pitchFamily="34" charset="0"/>
              <a:buChar char="•"/>
            </a:pPr>
            <a:endParaRPr lang="en-US" dirty="0">
              <a:solidFill>
                <a:schemeClr val="accent5">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chemeClr val="accent5">
                    <a:lumMod val="75000"/>
                  </a:schemeClr>
                </a:solidFill>
                <a:latin typeface="Arial" panose="020B0604020202020204" pitchFamily="34" charset="0"/>
                <a:cs typeface="Arial" panose="020B0604020202020204" pitchFamily="34" charset="0"/>
              </a:rPr>
              <a:t>Through community outreach and partnerships, we have and will continue to provide all citizens of Lafayette with equitable access to our collections, programs and services.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6943048" y="3352800"/>
            <a:ext cx="4463139" cy="1292247"/>
          </a:xfrm>
          <a:prstGeom prst="rect">
            <a:avLst/>
          </a:prstGeom>
        </p:spPr>
      </p:pic>
    </p:spTree>
    <p:extLst>
      <p:ext uri="{BB962C8B-B14F-4D97-AF65-F5344CB8AC3E}">
        <p14:creationId xmlns:p14="http://schemas.microsoft.com/office/powerpoint/2010/main" val="13566828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43" y="117446"/>
            <a:ext cx="11928951" cy="6577527"/>
          </a:xfrm>
          <a:prstGeom prst="rect">
            <a:avLst/>
          </a:prstGeom>
        </p:spPr>
      </p:pic>
      <p:sp>
        <p:nvSpPr>
          <p:cNvPr id="3" name="TextBox 2"/>
          <p:cNvSpPr txBox="1"/>
          <p:nvPr/>
        </p:nvSpPr>
        <p:spPr>
          <a:xfrm>
            <a:off x="1115736" y="5889072"/>
            <a:ext cx="2273416" cy="369332"/>
          </a:xfrm>
          <a:prstGeom prst="rect">
            <a:avLst/>
          </a:prstGeom>
          <a:solidFill>
            <a:schemeClr val="accent5">
              <a:lumMod val="20000"/>
              <a:lumOff val="80000"/>
            </a:schemeClr>
          </a:solidFill>
        </p:spPr>
        <p:txBody>
          <a:bodyPr wrap="square" rtlCol="0">
            <a:spAutoFit/>
          </a:bodyPr>
          <a:lstStyle/>
          <a:p>
            <a:pPr algn="ctr"/>
            <a:r>
              <a:rPr lang="en-US" dirty="0" smtClean="0">
                <a:solidFill>
                  <a:schemeClr val="accent1">
                    <a:lumMod val="50000"/>
                  </a:schemeClr>
                </a:solidFill>
              </a:rPr>
              <a:t>September 15, 20</a:t>
            </a:r>
            <a:r>
              <a:rPr lang="en-US" dirty="0" smtClean="0">
                <a:solidFill>
                  <a:schemeClr val="accent5"/>
                </a:solidFill>
              </a:rPr>
              <a:t>25</a:t>
            </a:r>
            <a:endParaRPr lang="en-US" dirty="0">
              <a:solidFill>
                <a:schemeClr val="accent5"/>
              </a:solidFill>
            </a:endParaRPr>
          </a:p>
        </p:txBody>
      </p:sp>
      <p:pic>
        <p:nvPicPr>
          <p:cNvPr id="4" name="Picture 3"/>
          <p:cNvPicPr>
            <a:picLocks noChangeAspect="1"/>
          </p:cNvPicPr>
          <p:nvPr/>
        </p:nvPicPr>
        <p:blipFill>
          <a:blip r:embed="rId3"/>
          <a:stretch>
            <a:fillRect/>
          </a:stretch>
        </p:blipFill>
        <p:spPr>
          <a:xfrm>
            <a:off x="9211840" y="4907531"/>
            <a:ext cx="1268078" cy="981541"/>
          </a:xfrm>
          <a:prstGeom prst="rect">
            <a:avLst/>
          </a:prstGeom>
        </p:spPr>
      </p:pic>
      <p:pic>
        <p:nvPicPr>
          <p:cNvPr id="5" name="Picture 4"/>
          <p:cNvPicPr>
            <a:picLocks noChangeAspect="1"/>
          </p:cNvPicPr>
          <p:nvPr/>
        </p:nvPicPr>
        <p:blipFill>
          <a:blip r:embed="rId4"/>
          <a:stretch>
            <a:fillRect/>
          </a:stretch>
        </p:blipFill>
        <p:spPr>
          <a:xfrm>
            <a:off x="6575865" y="6049819"/>
            <a:ext cx="582317" cy="372362"/>
          </a:xfrm>
          <a:prstGeom prst="rect">
            <a:avLst/>
          </a:prstGeom>
        </p:spPr>
      </p:pic>
    </p:spTree>
    <p:extLst>
      <p:ext uri="{BB962C8B-B14F-4D97-AF65-F5344CB8AC3E}">
        <p14:creationId xmlns:p14="http://schemas.microsoft.com/office/powerpoint/2010/main" val="24827596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2946" y="674376"/>
            <a:ext cx="10042080" cy="5587152"/>
          </a:xfrm>
          <a:prstGeom prst="rect">
            <a:avLst/>
          </a:prstGeom>
        </p:spPr>
      </p:pic>
    </p:spTree>
    <p:extLst>
      <p:ext uri="{BB962C8B-B14F-4D97-AF65-F5344CB8AC3E}">
        <p14:creationId xmlns:p14="http://schemas.microsoft.com/office/powerpoint/2010/main" val="36993831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7816" y="109056"/>
            <a:ext cx="5953321" cy="6584734"/>
          </a:xfrm>
          <a:prstGeom prst="rect">
            <a:avLst/>
          </a:prstGeom>
        </p:spPr>
      </p:pic>
      <p:pic>
        <p:nvPicPr>
          <p:cNvPr id="4" name="Picture 3"/>
          <p:cNvPicPr>
            <a:picLocks noChangeAspect="1"/>
          </p:cNvPicPr>
          <p:nvPr/>
        </p:nvPicPr>
        <p:blipFill>
          <a:blip r:embed="rId3"/>
          <a:stretch>
            <a:fillRect/>
          </a:stretch>
        </p:blipFill>
        <p:spPr>
          <a:xfrm>
            <a:off x="6621284" y="5387829"/>
            <a:ext cx="2086488" cy="1173650"/>
          </a:xfrm>
          <a:prstGeom prst="rect">
            <a:avLst/>
          </a:prstGeom>
        </p:spPr>
      </p:pic>
    </p:spTree>
    <p:extLst>
      <p:ext uri="{BB962C8B-B14F-4D97-AF65-F5344CB8AC3E}">
        <p14:creationId xmlns:p14="http://schemas.microsoft.com/office/powerpoint/2010/main" val="21859380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049" y="226502"/>
            <a:ext cx="11920152" cy="6476302"/>
          </a:xfrm>
          <a:prstGeom prst="rect">
            <a:avLst/>
          </a:prstGeom>
        </p:spPr>
      </p:pic>
    </p:spTree>
    <p:extLst>
      <p:ext uri="{BB962C8B-B14F-4D97-AF65-F5344CB8AC3E}">
        <p14:creationId xmlns:p14="http://schemas.microsoft.com/office/powerpoint/2010/main" val="38720160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890" y="617837"/>
            <a:ext cx="12012423" cy="5529219"/>
          </a:xfrm>
          <a:prstGeom prst="rect">
            <a:avLst/>
          </a:prstGeom>
        </p:spPr>
      </p:pic>
    </p:spTree>
    <p:extLst>
      <p:ext uri="{BB962C8B-B14F-4D97-AF65-F5344CB8AC3E}">
        <p14:creationId xmlns:p14="http://schemas.microsoft.com/office/powerpoint/2010/main" val="2028524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47" y="109057"/>
            <a:ext cx="11983352" cy="6562632"/>
          </a:xfrm>
          <a:prstGeom prst="rect">
            <a:avLst/>
          </a:prstGeom>
        </p:spPr>
      </p:pic>
    </p:spTree>
    <p:extLst>
      <p:ext uri="{BB962C8B-B14F-4D97-AF65-F5344CB8AC3E}">
        <p14:creationId xmlns:p14="http://schemas.microsoft.com/office/powerpoint/2010/main" val="14023776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645" y="58723"/>
            <a:ext cx="12595147" cy="6502929"/>
          </a:xfrm>
          <a:prstGeom prst="rect">
            <a:avLst/>
          </a:prstGeom>
        </p:spPr>
      </p:pic>
    </p:spTree>
    <p:extLst>
      <p:ext uri="{BB962C8B-B14F-4D97-AF65-F5344CB8AC3E}">
        <p14:creationId xmlns:p14="http://schemas.microsoft.com/office/powerpoint/2010/main" val="15567991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9063"/>
            <a:ext cx="12153055" cy="6706622"/>
          </a:xfrm>
          <a:prstGeom prst="rect">
            <a:avLst/>
          </a:prstGeom>
        </p:spPr>
      </p:pic>
    </p:spTree>
    <p:extLst>
      <p:ext uri="{BB962C8B-B14F-4D97-AF65-F5344CB8AC3E}">
        <p14:creationId xmlns:p14="http://schemas.microsoft.com/office/powerpoint/2010/main" val="28104801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410</TotalTime>
  <Words>267</Words>
  <Application>Microsoft Office PowerPoint</Application>
  <PresentationFormat>Widescreen</PresentationFormat>
  <Paragraphs>45</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Williams</dc:creator>
  <cp:lastModifiedBy>Dawn Williams</cp:lastModifiedBy>
  <cp:revision>30</cp:revision>
  <dcterms:created xsi:type="dcterms:W3CDTF">2025-03-13T20:20:17Z</dcterms:created>
  <dcterms:modified xsi:type="dcterms:W3CDTF">2025-09-10T19:19:37Z</dcterms:modified>
</cp:coreProperties>
</file>